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3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85E20-BABB-441B-8630-BBBBEFA9FE2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4747-84D2-49DA-BCF8-F7CB99FA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057400" y="5327650"/>
            <a:ext cx="5334000" cy="1066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</a:rPr>
              <a:t>       Jonas CT, Wang Ph. D.</a:t>
            </a:r>
          </a:p>
          <a:p>
            <a:r>
              <a:rPr lang="en-US" sz="3200" b="1">
                <a:solidFill>
                  <a:schemeClr val="hlink"/>
                </a:solidFill>
              </a:rPr>
              <a:t>Partners, Sycamore Ventures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57200" y="1447800"/>
            <a:ext cx="8382000" cy="17526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44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Business Plan </a:t>
            </a:r>
          </a:p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Presentation &amp; Pitching </a:t>
            </a:r>
            <a:endParaRPr lang="en-US" sz="4400" b="1" dirty="0">
              <a:solidFill>
                <a:srgbClr val="FFFF00"/>
              </a:solidFill>
            </a:endParaRPr>
          </a:p>
          <a:p>
            <a:pPr algn="ctr"/>
            <a:r>
              <a:rPr lang="en-US" sz="4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7315200" y="6477000"/>
            <a:ext cx="1725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b="1"/>
              <a:t>December 4, 2004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1676400" y="425450"/>
            <a:ext cx="5410200" cy="955675"/>
          </a:xfrm>
          <a:prstGeom prst="rect">
            <a:avLst/>
          </a:prstGeom>
          <a:solidFill>
            <a:srgbClr val="00B0F0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ahoma" pitchFamily="34" charset="0"/>
              </a:rPr>
              <a:t>       Jonas CT, Wang Ph. D</a:t>
            </a:r>
          </a:p>
          <a:p>
            <a:r>
              <a:rPr lang="en-US" sz="2800" b="1" dirty="0">
                <a:solidFill>
                  <a:srgbClr val="FF0000"/>
                </a:solidFill>
                <a:latin typeface="Tahoma" pitchFamily="34" charset="0"/>
              </a:rPr>
              <a:t> Partner,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</a:rPr>
              <a:t>SYCAMORE VENTURES</a:t>
            </a:r>
          </a:p>
        </p:txBody>
      </p:sp>
      <p:sp>
        <p:nvSpPr>
          <p:cNvPr id="101379" name="Text Box 3"/>
          <p:cNvSpPr txBox="1">
            <a:spLocks noChangeArrowheads="1"/>
          </p:cNvSpPr>
          <p:nvPr/>
        </p:nvSpPr>
        <p:spPr bwMode="auto">
          <a:xfrm>
            <a:off x="990600" y="1524000"/>
            <a:ext cx="769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•   </a:t>
            </a:r>
            <a:r>
              <a:rPr lang="en-US" sz="1800" b="1" dirty="0">
                <a:solidFill>
                  <a:srgbClr val="002060"/>
                </a:solidFill>
                <a:latin typeface="Tahoma" pitchFamily="34" charset="0"/>
              </a:rPr>
              <a:t>National Defense Medical Center, Taipei Taiwan ROC, 1967  </a:t>
            </a:r>
          </a:p>
          <a:p>
            <a:r>
              <a:rPr lang="en-US" sz="1800" b="1" dirty="0">
                <a:solidFill>
                  <a:srgbClr val="002060"/>
                </a:solidFill>
                <a:latin typeface="Tahoma" pitchFamily="34" charset="0"/>
              </a:rPr>
              <a:t>     (The 2</a:t>
            </a:r>
            <a:r>
              <a:rPr lang="en-US" sz="1800" b="1" baseline="30000" dirty="0">
                <a:solidFill>
                  <a:srgbClr val="002060"/>
                </a:solidFill>
                <a:latin typeface="Tahoma" pitchFamily="34" charset="0"/>
              </a:rPr>
              <a:t>nd</a:t>
            </a:r>
            <a:r>
              <a:rPr lang="en-US" sz="1800" b="1" dirty="0">
                <a:solidFill>
                  <a:srgbClr val="002060"/>
                </a:solidFill>
                <a:latin typeface="Tahoma" pitchFamily="34" charset="0"/>
              </a:rPr>
              <a:t> Military Medical University, Shanghai PROC)   </a:t>
            </a: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990600" y="2757488"/>
            <a:ext cx="7086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•   Ph. D. College Of Pharmacy, University of Iowa</a:t>
            </a:r>
            <a:r>
              <a:rPr lang="en-US" sz="1800" b="1">
                <a:solidFill>
                  <a:srgbClr val="002060"/>
                </a:solidFill>
                <a:latin typeface="Tahoma" pitchFamily="34" charset="0"/>
              </a:rPr>
              <a:t>, 1982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990600" y="3214688"/>
            <a:ext cx="7010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•   Associate Director, Bristol-Myers-Squibb, 1981-1988</a:t>
            </a:r>
            <a:r>
              <a:rPr lang="en-US" sz="1800" b="1">
                <a:solidFill>
                  <a:srgbClr val="002060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990600" y="3702050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•   Vice President, Research &amp; Technology RD&amp;E Division</a:t>
            </a:r>
          </a:p>
          <a:p>
            <a:r>
              <a:rPr lang="en-US" sz="1800" b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    Johnson &amp; Johnson Consumer Products WW	1988-2001</a:t>
            </a:r>
            <a:r>
              <a:rPr lang="en-US" sz="1800" b="1">
                <a:solidFill>
                  <a:srgbClr val="002060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609600" y="5280025"/>
            <a:ext cx="8229600" cy="1044575"/>
          </a:xfrm>
          <a:prstGeom prst="rect">
            <a:avLst/>
          </a:prstGeom>
          <a:solidFill>
            <a:srgbClr val="00B0F0"/>
          </a:solidFill>
          <a:ln w="381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•   Fields of Expertise: Technology &amp; Business Strategy,  IP </a:t>
            </a:r>
          </a:p>
          <a:p>
            <a:r>
              <a:rPr lang="en-US" sz="20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   Strategy,</a:t>
            </a:r>
            <a:r>
              <a:rPr lang="en-US" sz="2000" b="1" dirty="0">
                <a:solidFill>
                  <a:srgbClr val="FF0000"/>
                </a:solidFill>
                <a:latin typeface="Tahoma" pitchFamily="34" charset="0"/>
              </a:rPr>
              <a:t> and Global market development strategy,  in    </a:t>
            </a:r>
          </a:p>
          <a:p>
            <a:r>
              <a:rPr lang="en-US" sz="2000" b="1" dirty="0">
                <a:solidFill>
                  <a:srgbClr val="FF0000"/>
                </a:solidFill>
                <a:latin typeface="Tahoma" pitchFamily="34" charset="0"/>
              </a:rPr>
              <a:t>     Pharmaceuticals &amp; Biotechnology.</a:t>
            </a: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990600" y="4357688"/>
            <a:ext cx="7772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•   </a:t>
            </a:r>
            <a:r>
              <a:rPr lang="en-US" sz="18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CEO/President</a:t>
            </a:r>
            <a:r>
              <a:rPr lang="en-US" sz="18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1800" b="1" dirty="0" err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StemCyte</a:t>
            </a:r>
            <a:r>
              <a:rPr lang="en-US" sz="18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Inc., July-October 2002</a:t>
            </a:r>
            <a:r>
              <a:rPr lang="en-US" sz="1800" b="1" dirty="0">
                <a:solidFill>
                  <a:srgbClr val="002060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990600" y="4814888"/>
            <a:ext cx="7010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•   Partner, Sycamore Ventures 2001-Present</a:t>
            </a:r>
            <a:r>
              <a:rPr lang="en-US" sz="1800" b="1">
                <a:solidFill>
                  <a:srgbClr val="002060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990600" y="2286000"/>
            <a:ext cx="777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•   Instructor, School of Pharmacy NDMC Taiwan ROC 1968-1977</a:t>
            </a:r>
            <a:r>
              <a:rPr lang="en-US" sz="1800" b="1">
                <a:solidFill>
                  <a:srgbClr val="002060"/>
                </a:solidFill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85800" y="0"/>
            <a:ext cx="78008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Venture Capital Firms Looking For Plan B </a:t>
            </a: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09600"/>
            <a:ext cx="381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tx2">
                    <a:lumMod val="50000"/>
                  </a:schemeClr>
                </a:solidFill>
              </a:rPr>
              <a:t>"The Pink Sheet", January 05, 2009 </a:t>
            </a:r>
            <a:br>
              <a:rPr lang="en-US" b="1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Copyright FDC Reports Inc. 2009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1219200"/>
            <a:ext cx="8610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●	</a:t>
            </a:r>
            <a:r>
              <a:rPr lang="en-US" sz="2400" dirty="0" smtClean="0">
                <a:solidFill>
                  <a:srgbClr val="002060"/>
                </a:solidFill>
              </a:rPr>
              <a:t>Companies </a:t>
            </a:r>
            <a:r>
              <a:rPr lang="en-US" sz="2400" dirty="0">
                <a:solidFill>
                  <a:srgbClr val="002060"/>
                </a:solidFill>
              </a:rPr>
              <a:t>are cheap, but money is expensive. 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● </a:t>
            </a:r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002060"/>
                </a:solidFill>
              </a:rPr>
              <a:t>Burn </a:t>
            </a:r>
            <a:r>
              <a:rPr lang="en-US" sz="2400" dirty="0">
                <a:solidFill>
                  <a:srgbClr val="002060"/>
                </a:solidFill>
              </a:rPr>
              <a:t>must be slowed, but without sacrificing value drivers. 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● </a:t>
            </a:r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	F</a:t>
            </a:r>
            <a:r>
              <a:rPr lang="en-US" sz="2400" dirty="0" smtClean="0">
                <a:solidFill>
                  <a:srgbClr val="002060"/>
                </a:solidFill>
              </a:rPr>
              <a:t>inding </a:t>
            </a:r>
            <a:r>
              <a:rPr lang="en-US" sz="2400" dirty="0">
                <a:solidFill>
                  <a:srgbClr val="002060"/>
                </a:solidFill>
              </a:rPr>
              <a:t>the exit has never been more difficult. 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● </a:t>
            </a:r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002060"/>
                </a:solidFill>
              </a:rPr>
              <a:t>A </a:t>
            </a:r>
            <a:r>
              <a:rPr lang="en-US" sz="2400" dirty="0" smtClean="0">
                <a:solidFill>
                  <a:srgbClr val="002060"/>
                </a:solidFill>
              </a:rPr>
              <a:t>devastating fund-raising </a:t>
            </a:r>
            <a:r>
              <a:rPr lang="en-US" sz="2400" dirty="0" smtClean="0">
                <a:solidFill>
                  <a:srgbClr val="002060"/>
                </a:solidFill>
              </a:rPr>
              <a:t>environment-</a:t>
            </a:r>
            <a:r>
              <a:rPr lang="en-US" sz="2400" dirty="0" smtClean="0">
                <a:solidFill>
                  <a:srgbClr val="002060"/>
                </a:solidFill>
              </a:rPr>
              <a:t>a </a:t>
            </a:r>
            <a:r>
              <a:rPr lang="en-US" sz="2400" dirty="0">
                <a:solidFill>
                  <a:srgbClr val="002060"/>
                </a:solidFill>
              </a:rPr>
              <a:t>dilemma: the </a:t>
            </a:r>
            <a:r>
              <a:rPr lang="en-US" sz="2400" dirty="0" smtClean="0">
                <a:solidFill>
                  <a:srgbClr val="002060"/>
                </a:solidFill>
              </a:rPr>
              <a:t>	ongoing </a:t>
            </a:r>
            <a:r>
              <a:rPr lang="en-US" sz="2400" dirty="0">
                <a:solidFill>
                  <a:srgbClr val="002060"/>
                </a:solidFill>
              </a:rPr>
              <a:t>financial crisis means </a:t>
            </a:r>
            <a:r>
              <a:rPr lang="en-US" sz="2400" dirty="0" smtClean="0">
                <a:solidFill>
                  <a:srgbClr val="002060"/>
                </a:solidFill>
              </a:rPr>
              <a:t> there </a:t>
            </a:r>
            <a:r>
              <a:rPr lang="en-US" sz="2400" dirty="0">
                <a:solidFill>
                  <a:srgbClr val="002060"/>
                </a:solidFill>
              </a:rPr>
              <a:t>are buying </a:t>
            </a:r>
            <a:r>
              <a:rPr lang="en-US" sz="2400" dirty="0" smtClean="0">
                <a:solidFill>
                  <a:srgbClr val="002060"/>
                </a:solidFill>
              </a:rPr>
              <a:t>	opportunities </a:t>
            </a:r>
            <a:r>
              <a:rPr lang="en-US" sz="2400" dirty="0">
                <a:solidFill>
                  <a:srgbClr val="002060"/>
                </a:solidFill>
              </a:rPr>
              <a:t>for VCs with cash, but it also </a:t>
            </a:r>
            <a:r>
              <a:rPr lang="en-US" sz="2400" dirty="0" smtClean="0">
                <a:solidFill>
                  <a:srgbClr val="002060"/>
                </a:solidFill>
              </a:rPr>
              <a:t>means </a:t>
            </a:r>
            <a:r>
              <a:rPr lang="en-US" sz="2400" dirty="0">
                <a:solidFill>
                  <a:srgbClr val="002060"/>
                </a:solidFill>
              </a:rPr>
              <a:t>fewer </a:t>
            </a:r>
            <a:r>
              <a:rPr lang="en-US" sz="2400" dirty="0" smtClean="0">
                <a:solidFill>
                  <a:srgbClr val="002060"/>
                </a:solidFill>
              </a:rPr>
              <a:t>	total </a:t>
            </a:r>
            <a:r>
              <a:rPr lang="en-US" sz="2400" dirty="0">
                <a:solidFill>
                  <a:srgbClr val="002060"/>
                </a:solidFill>
              </a:rPr>
              <a:t>dollars going into VC </a:t>
            </a:r>
            <a:r>
              <a:rPr lang="en-US" sz="2400" dirty="0" smtClean="0">
                <a:solidFill>
                  <a:srgbClr val="002060"/>
                </a:solidFill>
              </a:rPr>
              <a:t>funds. 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● </a:t>
            </a:r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002060"/>
                </a:solidFill>
              </a:rPr>
              <a:t>Because </a:t>
            </a:r>
            <a:r>
              <a:rPr lang="en-US" sz="2400" dirty="0">
                <a:solidFill>
                  <a:srgbClr val="002060"/>
                </a:solidFill>
              </a:rPr>
              <a:t>of the financial meltdown, straitened endowments </a:t>
            </a:r>
            <a:r>
              <a:rPr lang="en-US" sz="2400" dirty="0" smtClean="0">
                <a:solidFill>
                  <a:srgbClr val="002060"/>
                </a:solidFill>
              </a:rPr>
              <a:t>	and </a:t>
            </a:r>
            <a:r>
              <a:rPr lang="en-US" sz="2400" dirty="0">
                <a:solidFill>
                  <a:srgbClr val="002060"/>
                </a:solidFill>
              </a:rPr>
              <a:t>institutions will have less to invest in venture capital in </a:t>
            </a:r>
            <a:r>
              <a:rPr lang="en-US" sz="2400" dirty="0" smtClean="0">
                <a:solidFill>
                  <a:srgbClr val="002060"/>
                </a:solidFill>
              </a:rPr>
              <a:t>	2009</a:t>
            </a:r>
            <a:r>
              <a:rPr lang="en-US" sz="2400" dirty="0">
                <a:solidFill>
                  <a:srgbClr val="002060"/>
                </a:solidFill>
              </a:rPr>
              <a:t>, making it one of the most difficult fund-raising </a:t>
            </a:r>
            <a:r>
              <a:rPr lang="en-US" sz="2400" dirty="0" smtClean="0">
                <a:solidFill>
                  <a:srgbClr val="002060"/>
                </a:solidFill>
              </a:rPr>
              <a:t>	environments </a:t>
            </a:r>
            <a:r>
              <a:rPr lang="en-US" sz="2400" dirty="0">
                <a:solidFill>
                  <a:srgbClr val="002060"/>
                </a:solidFill>
              </a:rPr>
              <a:t>in memory. 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● </a:t>
            </a:r>
            <a:r>
              <a:rPr lang="en-US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002060"/>
                </a:solidFill>
              </a:rPr>
              <a:t>Even </a:t>
            </a:r>
            <a:r>
              <a:rPr lang="en-US" sz="2400" dirty="0">
                <a:solidFill>
                  <a:srgbClr val="002060"/>
                </a:solidFill>
              </a:rPr>
              <a:t>already committed capital may be at risk; despite </a:t>
            </a:r>
            <a:r>
              <a:rPr lang="en-US" sz="2400" dirty="0" smtClean="0">
                <a:solidFill>
                  <a:srgbClr val="002060"/>
                </a:solidFill>
              </a:rPr>
              <a:t>	evidence </a:t>
            </a:r>
            <a:r>
              <a:rPr lang="en-US" sz="2400" dirty="0">
                <a:solidFill>
                  <a:srgbClr val="002060"/>
                </a:solidFill>
              </a:rPr>
              <a:t>to the contrary, rumors are spreading that certain </a:t>
            </a:r>
            <a:r>
              <a:rPr lang="en-US" sz="2400" dirty="0" smtClean="0">
                <a:solidFill>
                  <a:srgbClr val="002060"/>
                </a:solidFill>
              </a:rPr>
              <a:t>	limited </a:t>
            </a:r>
            <a:r>
              <a:rPr lang="en-US" sz="2400" dirty="0">
                <a:solidFill>
                  <a:srgbClr val="002060"/>
                </a:solidFill>
              </a:rPr>
              <a:t>partners are balking on capital calls.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Text Box 3"/>
          <p:cNvSpPr txBox="1">
            <a:spLocks noChangeArrowheads="1"/>
          </p:cNvSpPr>
          <p:nvPr/>
        </p:nvSpPr>
        <p:spPr bwMode="auto">
          <a:xfrm>
            <a:off x="457200" y="152400"/>
            <a:ext cx="8305800" cy="6553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u="sng" dirty="0">
                <a:solidFill>
                  <a:schemeClr val="hlink"/>
                </a:solidFill>
                <a:cs typeface="Times New Roman" pitchFamily="18" charset="0"/>
              </a:rPr>
              <a:t>Sample of Investment Proposal Memo</a:t>
            </a:r>
          </a:p>
          <a:p>
            <a:r>
              <a:rPr lang="en-US" sz="2000" b="1" dirty="0">
                <a:cs typeface="Times New Roman" pitchFamily="18" charset="0"/>
              </a:rPr>
              <a:t>	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I.      Recommendation</a:t>
            </a:r>
          </a:p>
          <a:p>
            <a:pPr algn="just"/>
            <a:r>
              <a:rPr lang="en-US" sz="2000" b="1" dirty="0">
                <a:latin typeface="Symbol" pitchFamily="18" charset="2"/>
                <a:cs typeface="Times New Roman" pitchFamily="18" charset="0"/>
              </a:rPr>
              <a:t>		</a:t>
            </a:r>
            <a:r>
              <a:rPr lang="en-US" sz="2000" b="1" dirty="0">
                <a:solidFill>
                  <a:schemeClr val="hlink"/>
                </a:solidFill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 </a:t>
            </a:r>
            <a:r>
              <a:rPr lang="en-US" sz="2000" b="1" dirty="0">
                <a:cs typeface="Times New Roman" pitchFamily="18" charset="0"/>
              </a:rPr>
              <a:t>      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Amount and instrument </a:t>
            </a:r>
          </a:p>
          <a:p>
            <a:pPr algn="just"/>
            <a:r>
              <a:rPr lang="en-US" sz="2000" b="1" dirty="0">
                <a:solidFill>
                  <a:schemeClr val="hlink"/>
                </a:solidFill>
                <a:latin typeface="Symbol" pitchFamily="18" charset="2"/>
                <a:cs typeface="Times New Roman" pitchFamily="18" charset="0"/>
              </a:rPr>
              <a:t>		·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       IRR</a:t>
            </a:r>
          </a:p>
          <a:p>
            <a:pPr algn="just"/>
            <a:r>
              <a:rPr lang="en-US" sz="2000" b="1" dirty="0">
                <a:solidFill>
                  <a:schemeClr val="hlink"/>
                </a:solidFill>
                <a:latin typeface="Symbol" pitchFamily="18" charset="2"/>
                <a:cs typeface="Times New Roman" pitchFamily="18" charset="0"/>
              </a:rPr>
              <a:t>		·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       Closing Date</a:t>
            </a:r>
          </a:p>
          <a:p>
            <a:pPr algn="just"/>
            <a:r>
              <a:rPr lang="en-US" sz="2000" b="1" dirty="0">
                <a:cs typeface="Times New Roman" pitchFamily="18" charset="0"/>
              </a:rPr>
              <a:t>	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II.     Background…………………………………(History)</a:t>
            </a:r>
          </a:p>
          <a:p>
            <a:pPr algn="just"/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	III.    Product &amp; Services……………………….. (Technology)</a:t>
            </a:r>
          </a:p>
          <a:p>
            <a:pPr algn="just"/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	IV.    Market Size &amp; Growth Rate………………(Marketing)</a:t>
            </a:r>
          </a:p>
          <a:p>
            <a:pPr algn="just"/>
            <a:r>
              <a:rPr lang="en-US" sz="2000" b="1" dirty="0">
                <a:latin typeface="Symbol" pitchFamily="18" charset="2"/>
                <a:cs typeface="Times New Roman" pitchFamily="18" charset="0"/>
              </a:rPr>
              <a:t>		</a:t>
            </a:r>
            <a:r>
              <a:rPr lang="en-US" sz="2000" b="1" dirty="0">
                <a:solidFill>
                  <a:schemeClr val="hlink"/>
                </a:solidFill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       Competitions</a:t>
            </a:r>
          </a:p>
          <a:p>
            <a:pPr algn="just"/>
            <a:r>
              <a:rPr lang="en-US" sz="2000" b="1" dirty="0">
                <a:solidFill>
                  <a:schemeClr val="hlink"/>
                </a:solidFill>
                <a:latin typeface="Symbol" pitchFamily="18" charset="2"/>
                <a:cs typeface="Times New Roman" pitchFamily="18" charset="0"/>
              </a:rPr>
              <a:t>		·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       Accessible Market</a:t>
            </a:r>
          </a:p>
          <a:p>
            <a:pPr algn="just"/>
            <a:r>
              <a:rPr lang="en-US" sz="2000" b="1" dirty="0">
                <a:cs typeface="Times New Roman" pitchFamily="18" charset="0"/>
              </a:rPr>
              <a:t>	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V.     Management Team…………………………(Management)</a:t>
            </a:r>
          </a:p>
          <a:p>
            <a:pPr algn="just"/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	VI.    Financial History &amp; Projections…………..(Finance)</a:t>
            </a:r>
          </a:p>
          <a:p>
            <a:pPr algn="just"/>
            <a:r>
              <a:rPr lang="en-US" sz="2000" b="1" dirty="0">
                <a:latin typeface="Symbol" pitchFamily="18" charset="2"/>
                <a:cs typeface="Times New Roman" pitchFamily="18" charset="0"/>
              </a:rPr>
              <a:t>		</a:t>
            </a:r>
            <a:r>
              <a:rPr lang="en-US" sz="2000" b="1" dirty="0">
                <a:solidFill>
                  <a:schemeClr val="hlink"/>
                </a:solidFill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       Shareholder List</a:t>
            </a:r>
          </a:p>
          <a:p>
            <a:pPr lvl="4" algn="just">
              <a:buFont typeface="Symbol" pitchFamily="18" charset="2"/>
              <a:buNone/>
            </a:pPr>
            <a:r>
              <a:rPr lang="en-US" sz="2000" b="1" dirty="0">
                <a:solidFill>
                  <a:schemeClr val="hlink"/>
                </a:solidFill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       Income Statements, Balance Sheets, Cash Flows </a:t>
            </a:r>
          </a:p>
          <a:p>
            <a:pPr lvl="4" algn="just">
              <a:buFont typeface="Symbol" pitchFamily="18" charset="2"/>
              <a:buNone/>
            </a:pPr>
            <a:r>
              <a:rPr lang="en-US" sz="2000" b="1" dirty="0">
                <a:solidFill>
                  <a:schemeClr val="hlink"/>
                </a:solidFill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       Comparables &amp; IRR</a:t>
            </a:r>
          </a:p>
          <a:p>
            <a:pPr algn="just"/>
            <a:r>
              <a:rPr lang="en-US" sz="2000" b="1" dirty="0">
                <a:cs typeface="Times New Roman" pitchFamily="18" charset="0"/>
              </a:rPr>
              <a:t>	</a:t>
            </a:r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VII.   Sources &amp; Uses of Fund……………………(F &amp; M)</a:t>
            </a:r>
          </a:p>
          <a:p>
            <a:pPr algn="just"/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	VIII.  Rationale for the Investment………………(Justification)</a:t>
            </a:r>
          </a:p>
          <a:p>
            <a:pPr algn="just"/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	IX.     Risks…………………………………………(Legal)</a:t>
            </a:r>
          </a:p>
          <a:p>
            <a:pPr algn="just"/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	X.      Outstanding Issues………………………….(Concerns)</a:t>
            </a:r>
          </a:p>
          <a:p>
            <a:pPr algn="just"/>
            <a:r>
              <a:rPr lang="en-US" sz="2000" b="1" dirty="0">
                <a:solidFill>
                  <a:srgbClr val="FF0000"/>
                </a:solidFill>
                <a:cs typeface="Times New Roman" pitchFamily="18" charset="0"/>
              </a:rPr>
              <a:t>	XI.     Appendix</a:t>
            </a:r>
          </a:p>
          <a:p>
            <a:pPr algn="just"/>
            <a:r>
              <a:rPr lang="en-US" sz="2000" b="1" dirty="0">
                <a:latin typeface="Symbol" pitchFamily="18" charset="2"/>
                <a:cs typeface="Times New Roman" pitchFamily="18" charset="0"/>
              </a:rPr>
              <a:t>	          </a:t>
            </a:r>
            <a:r>
              <a:rPr lang="en-US" sz="2000" b="1" dirty="0">
                <a:solidFill>
                  <a:schemeClr val="hlink"/>
                </a:solidFill>
                <a:latin typeface="Symbol" pitchFamily="18" charset="2"/>
                <a:cs typeface="Times New Roman" pitchFamily="18" charset="0"/>
              </a:rPr>
              <a:t>·</a:t>
            </a:r>
            <a:r>
              <a:rPr lang="en-US" sz="2000" b="1" dirty="0">
                <a:solidFill>
                  <a:schemeClr val="hlink"/>
                </a:solidFill>
                <a:cs typeface="Times New Roman" pitchFamily="18" charset="0"/>
              </a:rPr>
              <a:t>     Due Diligences……………………..(Communication)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674" name="Picture 2" descr="C:\Documents and Settings\jwang\Local Settings\Temporary Internet Files\OLK9\shar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1488"/>
            <a:ext cx="9144000" cy="5915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167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jwang</dc:creator>
  <cp:lastModifiedBy>jwang</cp:lastModifiedBy>
  <cp:revision>4</cp:revision>
  <dcterms:created xsi:type="dcterms:W3CDTF">2009-01-09T19:34:41Z</dcterms:created>
  <dcterms:modified xsi:type="dcterms:W3CDTF">2009-01-09T23:42:08Z</dcterms:modified>
</cp:coreProperties>
</file>